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media/image11.svg" ContentType="image/svg+xml"/>
  <Override PartName="/ppt/media/image13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58" r:id="rId12"/>
  </p:sldIdLst>
  <p:sldSz cx="12192000" cy="6858000"/>
  <p:notesSz cx="12192000" cy="6858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Quicksand" panose="020B0604020202020204" charset="0"/>
      <p:regular r:id="rId22"/>
      <p:bold r:id="rId23"/>
      <p:italic r:id="rId24"/>
      <p:boldItalic r:id="rId25"/>
    </p:embeddedFont>
    <p:embeddedFont>
      <p:font typeface="Quicksand SemiBold" panose="020B060402020202020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150" y="3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Relationship Id="rId22" Type="http://schemas.openxmlformats.org/officeDocument/2006/relationships/font" Target="fonts/font9.fntdata"/><Relationship Id="rId23" Type="http://schemas.openxmlformats.org/officeDocument/2006/relationships/font" Target="fonts/font10.fntdata"/><Relationship Id="rId24" Type="http://schemas.openxmlformats.org/officeDocument/2006/relationships/font" Target="fonts/font11.fntdata"/><Relationship Id="rId25" Type="http://schemas.openxmlformats.org/officeDocument/2006/relationships/font" Target="fonts/font12.fntdata"/><Relationship Id="rId26" Type="http://schemas.openxmlformats.org/officeDocument/2006/relationships/font" Target="fonts/font13.fntdata"/><Relationship Id="rId27" Type="http://schemas.openxmlformats.org/officeDocument/2006/relationships/font" Target="fonts/font14.fntdata"/><Relationship Id="rId28" Type="http://schemas.openxmlformats.org/officeDocument/2006/relationships/font" Target="fonts/font15.fntdata"/><Relationship Id="rId29" Type="http://schemas.openxmlformats.org/officeDocument/2006/relationships/font" Target="fonts/font16.fntdata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Understand the need for GitHub organizations when collaborating with others</a:t>
          </a:r>
          <a:endParaRPr lang="en-MK" dirty="0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DC8903-08AD-4649-BE36-6CCCD5A6F13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Differentiate between organization level and repository level permissions</a:t>
          </a:r>
        </a:p>
      </dgm:t>
    </dgm:pt>
    <dgm:pt modelId="{5BD41E7D-5D46-8E4F-8CF4-5A9D253B2DD1}" type="par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8E10B14-A8A2-FB47-A848-60C07EDBF234}" type="sib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the GitHub web portal to add collaborators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DE388C96-2E88-AC42-BBBE-E676B53E872A}" type="pres">
      <dgm:prSet presAssocID="{142F4556-8691-864F-8875-77CB1F3D869E}" presName="text_1" presStyleLbl="node1" presStyleIdx="0" presStyleCnt="3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3"/>
      <dgm:spPr/>
    </dgm:pt>
    <dgm:pt modelId="{E6669EF7-8215-9F4E-9226-1C00E76949DF}" type="pres">
      <dgm:prSet presAssocID="{B7DC8903-08AD-4649-BE36-6CCCD5A6F138}" presName="text_2" presStyleLbl="node1" presStyleIdx="1" presStyleCnt="3">
        <dgm:presLayoutVars>
          <dgm:bulletEnabled val="1"/>
        </dgm:presLayoutVars>
      </dgm:prSet>
      <dgm:spPr/>
    </dgm:pt>
    <dgm:pt modelId="{0228C7BE-6F2A-6147-A63B-D77229028E3B}" type="pres">
      <dgm:prSet presAssocID="{B7DC8903-08AD-4649-BE36-6CCCD5A6F138}" presName="accent_2" presStyleCnt="0"/>
      <dgm:spPr/>
    </dgm:pt>
    <dgm:pt modelId="{5EFFC3B3-D660-A448-8779-2CAE64D9F082}" type="pres">
      <dgm:prSet presAssocID="{B7DC8903-08AD-4649-BE36-6CCCD5A6F138}" presName="accentRepeatNode" presStyleLbl="solidFgAcc1" presStyleIdx="1" presStyleCnt="3"/>
      <dgm:spPr/>
    </dgm:pt>
    <dgm:pt modelId="{D01D75B1-CFBE-BC4D-82DF-B917E314FC55}" type="pres">
      <dgm:prSet presAssocID="{F60C1B43-92A8-984D-A647-76D0F4B75EA7}" presName="text_3" presStyleLbl="node1" presStyleIdx="2" presStyleCnt="3">
        <dgm:presLayoutVars>
          <dgm:bulletEnabled val="1"/>
        </dgm:presLayoutVars>
      </dgm:prSet>
      <dgm:spPr/>
    </dgm:pt>
    <dgm:pt modelId="{076C251F-F8AA-9F49-9C93-4EEA082E07EA}" type="pres">
      <dgm:prSet presAssocID="{F60C1B43-92A8-984D-A647-76D0F4B75EA7}" presName="accent_3" presStyleCnt="0"/>
      <dgm:spPr/>
    </dgm:pt>
    <dgm:pt modelId="{1A53D0BC-8359-9E4A-937D-37439310AAAB}" type="pres">
      <dgm:prSet presAssocID="{F60C1B43-92A8-984D-A647-76D0F4B75EA7}" presName="accentRepeatNode" presStyleLbl="solidFgAcc1" presStyleIdx="2" presStyleCnt="3"/>
      <dgm:spPr/>
    </dgm:pt>
  </dgm:ptLst>
  <dgm:cxnLst>
    <dgm:cxn modelId="{CEDEF61D-78D1-9645-91F3-76B9FE0BC474}" srcId="{BECEB8E5-7934-A84B-929D-2381D2E3477B}" destId="{B7DC8903-08AD-4649-BE36-6CCCD5A6F138}" srcOrd="1" destOrd="0" parTransId="{5BD41E7D-5D46-8E4F-8CF4-5A9D253B2DD1}" sibTransId="{D8E10B14-A8A2-FB47-A848-60C07EDBF234}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7A76A0A4-7A4C-AF42-A3EF-10A426AFF4E3}" type="presOf" srcId="{F60C1B43-92A8-984D-A647-76D0F4B75EA7}" destId="{D01D75B1-CFBE-BC4D-82DF-B917E314FC55}" srcOrd="0" destOrd="0" presId="urn:microsoft.com/office/officeart/2008/layout/VerticalCurvedList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7E3CF8BC-9125-F748-ADEF-84E600BBB22C}" srcId="{BECEB8E5-7934-A84B-929D-2381D2E3477B}" destId="{F60C1B43-92A8-984D-A647-76D0F4B75EA7}" srcOrd="2" destOrd="0" parTransId="{F87DB8DF-1EF3-324D-82F9-40DFEF195C8F}" sibTransId="{9C768BBD-4A66-DF4B-92BE-0ABC5CDEBD21}"/>
    <dgm:cxn modelId="{B1A317F7-2D1E-6841-A9E1-29E54E78B46C}" type="presOf" srcId="{B7DC8903-08AD-4649-BE36-6CCCD5A6F138}" destId="{E6669EF7-8215-9F4E-9226-1C00E76949DF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54C4B1D0-9E75-CE42-AF2C-6631E8F0FFF3}" type="presParOf" srcId="{F13EA33D-18CE-6346-8404-701E600A7D73}" destId="{E6669EF7-8215-9F4E-9226-1C00E76949DF}" srcOrd="3" destOrd="0" presId="urn:microsoft.com/office/officeart/2008/layout/VerticalCurvedList"/>
    <dgm:cxn modelId="{F9C4F9F9-0320-7C49-B489-AE04F6E85DAE}" type="presParOf" srcId="{F13EA33D-18CE-6346-8404-701E600A7D73}" destId="{0228C7BE-6F2A-6147-A63B-D77229028E3B}" srcOrd="4" destOrd="0" presId="urn:microsoft.com/office/officeart/2008/layout/VerticalCurvedList"/>
    <dgm:cxn modelId="{7FCDF7F5-224B-1748-A4B5-19366C3EAE17}" type="presParOf" srcId="{0228C7BE-6F2A-6147-A63B-D77229028E3B}" destId="{5EFFC3B3-D660-A448-8779-2CAE64D9F082}" srcOrd="0" destOrd="0" presId="urn:microsoft.com/office/officeart/2008/layout/VerticalCurvedList"/>
    <dgm:cxn modelId="{52302A3D-EA49-E742-A551-597C8EEF5FE7}" type="presParOf" srcId="{F13EA33D-18CE-6346-8404-701E600A7D73}" destId="{D01D75B1-CFBE-BC4D-82DF-B917E314FC55}" srcOrd="5" destOrd="0" presId="urn:microsoft.com/office/officeart/2008/layout/VerticalCurvedList"/>
    <dgm:cxn modelId="{85D8F6A2-DD67-1A46-B972-A9CCF4A63004}" type="presParOf" srcId="{F13EA33D-18CE-6346-8404-701E600A7D73}" destId="{076C251F-F8AA-9F49-9C93-4EEA082E07EA}" srcOrd="6" destOrd="0" presId="urn:microsoft.com/office/officeart/2008/layout/VerticalCurvedList"/>
    <dgm:cxn modelId="{8B14BD74-C627-7944-8A26-460CD3A71B34}" type="presParOf" srcId="{076C251F-F8AA-9F49-9C93-4EEA082E07EA}" destId="{1A53D0BC-8359-9E4A-937D-37439310AAA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Creating an Organization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Repository Forking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Adding Collaborators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Understand the need for GitHub organizations when collaborating with others</a:t>
          </a:r>
          <a:endParaRPr lang="en-MK" sz="26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125E5E97-C7C6-CF4F-8EC0-07E9CA22C125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669EF7-8215-9F4E-9226-1C00E76949DF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Differentiate between organization level and repository level permissions</a:t>
          </a:r>
        </a:p>
      </dsp:txBody>
      <dsp:txXfrm>
        <a:off x="920631" y="1740535"/>
        <a:ext cx="9535243" cy="870267"/>
      </dsp:txXfrm>
    </dsp:sp>
    <dsp:sp modelId="{5EFFC3B3-D660-A448-8779-2CAE64D9F082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1D75B1-CFBE-BC4D-82DF-B917E314FC5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solidFill>
                <a:schemeClr val="tx1"/>
              </a:solidFill>
            </a:rPr>
            <a:t>Use the GitHub web portal to add collaborators</a:t>
          </a:r>
        </a:p>
      </dsp:txBody>
      <dsp:txXfrm>
        <a:off x="604289" y="3045936"/>
        <a:ext cx="9851585" cy="870267"/>
      </dsp:txXfrm>
    </dsp:sp>
    <dsp:sp modelId="{1A53D0BC-8359-9E4A-937D-37439310AAAB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chemeClr val="tx1"/>
              </a:solidFill>
            </a:rPr>
            <a:t>Creating an Organization</a:t>
          </a:r>
          <a:endParaRPr lang="en-MK" sz="31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chemeClr val="tx1"/>
              </a:solidFill>
            </a:rPr>
            <a:t>Repository Forking</a:t>
          </a:r>
          <a:endParaRPr lang="en-MK" sz="31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>
              <a:solidFill>
                <a:schemeClr val="tx1"/>
              </a:solidFill>
            </a:rPr>
            <a:t>Adding Collaborators</a:t>
          </a:r>
          <a:endParaRPr lang="en-MK" sz="31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20-Aug-23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54927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8.png"/><Relationship Id="rId8" Type="http://schemas.openxmlformats.org/officeDocument/2006/relationships/image" Target="../media/image9.svg"/><Relationship Id="rId9" Type="http://schemas.openxmlformats.org/officeDocument/2006/relationships/image" Target="../media/image10.png"/><Relationship Id="rId10" Type="http://schemas.openxmlformats.org/officeDocument/2006/relationships/image" Target="../media/image11.svg"/><Relationship Id="rId11" Type="http://schemas.openxmlformats.org/officeDocument/2006/relationships/image" Target="../media/image12.png"/><Relationship Id="rId12" Type="http://schemas.openxmlformats.org/officeDocument/2006/relationships/image" Target="../media/image13.sv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jpg"/><Relationship Id="rId3" Type="http://schemas.openxmlformats.org/officeDocument/2006/relationships/hyperlink" Target="https://pixabay.com/users/larisa-k-1107275" TargetMode="External"/><Relationship Id="rId4" Type="http://schemas.openxmlformats.org/officeDocument/2006/relationships/hyperlink" Target="https://pixabay.com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6.jpg"/><Relationship Id="rId3" Type="http://schemas.openxmlformats.org/officeDocument/2006/relationships/hyperlink" Target="https://pixabay.com/users/alexas_fotos-686414" TargetMode="External"/><Relationship Id="rId4" Type="http://schemas.openxmlformats.org/officeDocument/2006/relationships/hyperlink" Target="https://pixabay.com/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FAIR-by-Design-Methodology/templates" TargetMode="External"/><Relationship Id="rId4" Type="http://schemas.openxmlformats.org/officeDocument/2006/relationships/image" Target="../media/image1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fair-by-design-methodology.github.io/FAIR-by-Design_ToT/latest/Stage%204%20%E2%80%93%20Produce/14-Team%20Collaboration/14-Team%20Collaboration/#advanced-resolving-git-conflic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Team Collaboration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86453-E64A-2E4C-AF1F-E98161542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 Repository Level Collaborators (cont.)</a:t>
            </a:r>
          </a:p>
        </p:txBody>
      </p:sp>
      <p:pic>
        <p:nvPicPr>
          <p:cNvPr id="6146" name="Picture 2" descr="Adding Repository Collaborators">
            <a:extLst>
              <a:ext uri="{FF2B5EF4-FFF2-40B4-BE49-F238E27FC236}">
                <a16:creationId xmlns:a16="http://schemas.microsoft.com/office/drawing/2014/main" id="{72CCDD3B-6DDC-5368-C577-21D76442B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45257" y="1825625"/>
            <a:ext cx="7701485" cy="4351338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E785CE-ABF6-3074-5EED-CA0BE24C9B9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8758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/>
              <a:t>vojdan.kjorveziroski@finki.ukim.mk</a:t>
            </a:r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5" name="Content Placeholder 5" descr="Recognize metadata&#10;Identify Permanent Identifiers (PIDs)&#10;Compare licenses&#10;Write attribution&#10;Categorizing learning repositories&#10;Interpret the instructional design process&#10;Preparing learning objectives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7082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phic 6">
            <a:extLst>
              <a:ext uri="{FF2B5EF4-FFF2-40B4-BE49-F238E27FC236}">
                <a16:creationId xmlns:a16="http://schemas.microsoft.com/office/drawing/2014/main" id="{21F62C99-996E-223D-9CFC-0BA64E586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0303" y="2230394"/>
            <a:ext cx="914400" cy="914400"/>
          </a:xfrm>
          <a:prstGeom prst="rect">
            <a:avLst/>
          </a:prstGeom>
        </p:spPr>
      </p:pic>
      <p:pic>
        <p:nvPicPr>
          <p:cNvPr id="9" name="Graphic 8" descr="Puzzle pieces with solid fill">
            <a:extLst>
              <a:ext uri="{FF2B5EF4-FFF2-40B4-BE49-F238E27FC236}">
                <a16:creationId xmlns:a16="http://schemas.microsoft.com/office/drawing/2014/main" id="{6AB4E538-B5C7-8572-0271-ACEA9B801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1320112" y="3603111"/>
            <a:ext cx="842319" cy="84231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BBDE7EC-2F18-4A78-1078-40CDE3880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981332" y="4853996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41160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B9AD-8225-4D6A-7366-D686E53DF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7AF51-2F14-061E-B006-B62129EF43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661277" cy="4351338"/>
          </a:xfrm>
        </p:spPr>
        <p:txBody>
          <a:bodyPr>
            <a:normAutofit/>
          </a:bodyPr>
          <a:lstStyle/>
          <a:p>
            <a:r>
              <a:rPr lang="en-US" sz="2600" dirty="0"/>
              <a:t>Focus on collaboration options</a:t>
            </a:r>
          </a:p>
          <a:p>
            <a:r>
              <a:rPr lang="en-US" sz="2600" dirty="0"/>
              <a:t>Most aspects already discussed in previous learning units</a:t>
            </a:r>
          </a:p>
          <a:p>
            <a:r>
              <a:rPr lang="en-US" sz="2600" dirty="0"/>
              <a:t>Central point for future reference</a:t>
            </a:r>
          </a:p>
          <a:p>
            <a:r>
              <a:rPr lang="en-US" sz="2600" dirty="0"/>
              <a:t>All initial steps completed by a single person</a:t>
            </a:r>
          </a:p>
          <a:p>
            <a:pPr lvl="1"/>
            <a:r>
              <a:rPr lang="en-US" sz="2600" dirty="0"/>
              <a:t>Organization creation</a:t>
            </a:r>
          </a:p>
          <a:p>
            <a:pPr lvl="1"/>
            <a:r>
              <a:rPr lang="en-US" sz="2600" dirty="0"/>
              <a:t>Forking</a:t>
            </a:r>
          </a:p>
          <a:p>
            <a:pPr lvl="1"/>
            <a:r>
              <a:rPr lang="en-US" sz="2600" dirty="0"/>
              <a:t>Adding collaborators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FD139A-C9F7-A67D-26D4-305186832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2" r="4910"/>
          <a:stretch/>
        </p:blipFill>
        <p:spPr>
          <a:xfrm>
            <a:off x="6582112" y="1825625"/>
            <a:ext cx="4962462" cy="4167313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275841-5F17-DD55-58CA-D98C192DF0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167F33-DC3E-DB2A-B189-099BFA589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500193" y="5992938"/>
            <a:ext cx="33664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Larisa </a:t>
            </a:r>
            <a:r>
              <a:rPr lang="en-US" sz="1200" dirty="0" err="1">
                <a:hlinkClick r:id="rId3"/>
              </a:rPr>
              <a:t>Koshkina</a:t>
            </a:r>
            <a:r>
              <a:rPr lang="en-US" sz="1200" dirty="0">
                <a:hlinkClick r:id="rId3"/>
              </a:rPr>
              <a:t> </a:t>
            </a:r>
            <a:r>
              <a:rPr lang="en-US" sz="1200" dirty="0"/>
              <a:t>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1261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8277-FEBE-B3AB-AF40-CA1D6D42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DDA7-0FDF-7D5B-4C4C-ED78B1641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Organization = a logical grouping of multiple repositories</a:t>
            </a:r>
          </a:p>
          <a:p>
            <a:pPr lvl="1"/>
            <a:r>
              <a:rPr lang="en-US" dirty="0"/>
              <a:t>Organization level permissions</a:t>
            </a:r>
          </a:p>
          <a:p>
            <a:pPr lvl="1"/>
            <a:r>
              <a:rPr lang="en-US" dirty="0"/>
              <a:t>Repository level permissions</a:t>
            </a:r>
          </a:p>
          <a:p>
            <a:r>
              <a:rPr lang="en-US" dirty="0"/>
              <a:t>Steps: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</a:rPr>
              <a:t>Profile Picture -&gt; Your Organizations -&gt; New Organization</a:t>
            </a:r>
          </a:p>
          <a:p>
            <a:r>
              <a:rPr lang="en-US" sz="2400" dirty="0">
                <a:latin typeface="Quicksand" panose="020B0604020202020204" charset="0"/>
                <a:cs typeface="Quicksand" panose="020B0604020202020204" charset="0"/>
              </a:rPr>
              <a:t>Free plan is equivalent to the Team plan for public repositories</a:t>
            </a:r>
          </a:p>
        </p:txBody>
      </p:sp>
      <p:pic>
        <p:nvPicPr>
          <p:cNvPr id="1026" name="Picture 2" descr="Selecting a GitHub Plan for the new Organization">
            <a:extLst>
              <a:ext uri="{FF2B5EF4-FFF2-40B4-BE49-F238E27FC236}">
                <a16:creationId xmlns:a16="http://schemas.microsoft.com/office/drawing/2014/main" id="{E9D0CBD4-DC50-5BBA-FD81-D0DCF9BEC4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33"/>
          <a:stretch/>
        </p:blipFill>
        <p:spPr bwMode="auto">
          <a:xfrm>
            <a:off x="3411324" y="4406755"/>
            <a:ext cx="5369351" cy="1826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469E34-89FB-67B5-EE6C-2F23049954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28285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784E2-6B70-9219-D73B-7275A0375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Adding Collaborators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1EEFD6-133D-9F74-5ABD-69EC363FD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" b="78"/>
          <a:stretch/>
        </p:blipFill>
        <p:spPr>
          <a:xfrm>
            <a:off x="838200" y="1825625"/>
            <a:ext cx="4865288" cy="409253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65266-E97A-49AC-A721-E65A6314B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US" sz="1800"/>
              <a:t>At a repository level</a:t>
            </a:r>
          </a:p>
          <a:p>
            <a:pPr lvl="1"/>
            <a:r>
              <a:rPr lang="en-US" sz="1800"/>
              <a:t>The organization has multiple repositories</a:t>
            </a:r>
          </a:p>
          <a:p>
            <a:pPr lvl="1"/>
            <a:r>
              <a:rPr lang="en-US" sz="1800"/>
              <a:t>Each repository is independent, with distinct collaborators</a:t>
            </a:r>
          </a:p>
          <a:p>
            <a:pPr lvl="1"/>
            <a:r>
              <a:rPr lang="en-US" sz="1800"/>
              <a:t>Collaborators are added at the repository level, as to avoid granting them unnecessary permissions on other, unrelated, repositories</a:t>
            </a:r>
          </a:p>
          <a:p>
            <a:r>
              <a:rPr lang="en-US" sz="1800"/>
              <a:t>At an organization level</a:t>
            </a:r>
          </a:p>
          <a:p>
            <a:pPr lvl="1"/>
            <a:r>
              <a:rPr lang="en-US" sz="1800"/>
              <a:t>The organization has multiple repositories</a:t>
            </a:r>
          </a:p>
          <a:p>
            <a:pPr lvl="1"/>
            <a:r>
              <a:rPr lang="en-US" sz="1800"/>
              <a:t>Each repository should have the same collaborators as the other ones</a:t>
            </a:r>
          </a:p>
          <a:p>
            <a:pPr lvl="1"/>
            <a:r>
              <a:rPr lang="en-US" sz="1800"/>
              <a:t>Collaborators are added at the organization level. Permissions are automatically propagated to all existing and future repositories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D58DB-D3D6-3635-3631-9E538DA8CEC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FE054A-46E7-F896-7C58-154B6702F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49598" y="5932294"/>
            <a:ext cx="24129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by </a:t>
            </a:r>
            <a:r>
              <a:rPr lang="en-US" sz="1200" dirty="0">
                <a:hlinkClick r:id="rId3"/>
              </a:rPr>
              <a:t>Alexa</a:t>
            </a:r>
            <a:r>
              <a:rPr lang="en-US" sz="1200" dirty="0"/>
              <a:t> from </a:t>
            </a:r>
            <a:r>
              <a:rPr lang="en-US" sz="1200" dirty="0">
                <a:hlinkClick r:id="rId4"/>
              </a:rPr>
              <a:t>Pixabay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805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5C318F0-D947-2E7C-AB3D-7E64F0C1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Configuration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65909D-0C08-45E7-EA58-ADAFF944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creating the organization, the user is redirected to its homepage</a:t>
            </a:r>
          </a:p>
          <a:p>
            <a:r>
              <a:rPr lang="en-US" dirty="0">
                <a:solidFill>
                  <a:schemeClr val="accent2"/>
                </a:solidFill>
              </a:rPr>
              <a:t>First Step: </a:t>
            </a:r>
            <a:r>
              <a:rPr lang="en-US" dirty="0"/>
              <a:t>Add organization level collaborators (if needed)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</a:rPr>
              <a:t>People tab -&gt; Invite member</a:t>
            </a:r>
          </a:p>
          <a:p>
            <a:r>
              <a:rPr lang="en-US" dirty="0">
                <a:solidFill>
                  <a:schemeClr val="accent3"/>
                </a:solidFill>
              </a:rPr>
              <a:t>Second Step: </a:t>
            </a:r>
            <a:r>
              <a:rPr lang="en-US" dirty="0"/>
              <a:t>Ensure proper workflow permissions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</a:rPr>
              <a:t>Settings tab -&gt; Actions -&gt; General -&gt; Workflow Permissions -&gt; Read and Write Permissions</a:t>
            </a:r>
          </a:p>
        </p:txBody>
      </p:sp>
      <p:pic>
        <p:nvPicPr>
          <p:cNvPr id="2050" name="Picture 2" descr="Workflow Permissions">
            <a:extLst>
              <a:ext uri="{FF2B5EF4-FFF2-40B4-BE49-F238E27FC236}">
                <a16:creationId xmlns:a16="http://schemas.microsoft.com/office/drawing/2014/main" id="{0CDFB036-792B-75FE-44F8-43AE397AC4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7" b="34776"/>
          <a:stretch/>
        </p:blipFill>
        <p:spPr bwMode="auto">
          <a:xfrm>
            <a:off x="3686110" y="4769181"/>
            <a:ext cx="4819779" cy="1407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87937-8D8A-9DC0-B357-C64D28EF2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58995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7AAFB-70B0-7434-E82B-8C14986C9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Forking the Templates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50609-344E-F3A4-6A3B-5FAB4909B3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944148" cy="4351338"/>
          </a:xfrm>
        </p:spPr>
        <p:txBody>
          <a:bodyPr>
            <a:normAutofit/>
          </a:bodyPr>
          <a:lstStyle/>
          <a:p>
            <a:r>
              <a:rPr lang="en-US" dirty="0"/>
              <a:t>Creating a copy of the </a:t>
            </a:r>
            <a:r>
              <a:rPr lang="en-US" dirty="0">
                <a:hlinkClick r:id="rId3"/>
              </a:rPr>
              <a:t>FAIR-by-Design templates </a:t>
            </a:r>
            <a:r>
              <a:rPr lang="en-US" dirty="0"/>
              <a:t>repository by forking it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Fork button (top right corner)</a:t>
            </a:r>
          </a:p>
          <a:p>
            <a:r>
              <a:rPr lang="en-US" dirty="0"/>
              <a:t>Forking wizard</a:t>
            </a:r>
          </a:p>
          <a:p>
            <a:pPr lvl="1"/>
            <a:r>
              <a:rPr lang="en-US" sz="2800" dirty="0">
                <a:solidFill>
                  <a:schemeClr val="accent2"/>
                </a:solidFill>
              </a:rPr>
              <a:t>Repository name:</a:t>
            </a:r>
            <a:r>
              <a:rPr lang="en-US" sz="2800" dirty="0"/>
              <a:t> (up to the user)</a:t>
            </a:r>
          </a:p>
          <a:p>
            <a:pPr lvl="1"/>
            <a:r>
              <a:rPr lang="en-US" sz="2800" dirty="0">
                <a:solidFill>
                  <a:schemeClr val="accent3"/>
                </a:solidFill>
              </a:rPr>
              <a:t>Owner:</a:t>
            </a:r>
            <a:r>
              <a:rPr lang="en-US" sz="2800" dirty="0"/>
              <a:t> the newly created organization</a:t>
            </a:r>
          </a:p>
          <a:p>
            <a:pPr lvl="1"/>
            <a:r>
              <a:rPr lang="en-US" sz="2800" dirty="0">
                <a:solidFill>
                  <a:schemeClr val="accent4"/>
                </a:solidFill>
              </a:rPr>
              <a:t>Description:</a:t>
            </a:r>
            <a:r>
              <a:rPr lang="en-US" sz="2800" dirty="0"/>
              <a:t> (optional)</a:t>
            </a:r>
          </a:p>
        </p:txBody>
      </p:sp>
      <p:pic>
        <p:nvPicPr>
          <p:cNvPr id="4098" name="Picture 2" descr="Fork Owner Selection">
            <a:extLst>
              <a:ext uri="{FF2B5EF4-FFF2-40B4-BE49-F238E27FC236}">
                <a16:creationId xmlns:a16="http://schemas.microsoft.com/office/drawing/2014/main" id="{69411BFC-24CA-5278-1474-D46D8FD8B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95470" y="2144120"/>
            <a:ext cx="4458330" cy="3388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A472E0-A522-ED70-DCA8-44ED2D8BB99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578203" y="6413084"/>
            <a:ext cx="5369351" cy="365125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/>
              <a:t>WP2 T3 | FAIR-by-Design ToT | Day 2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2130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2B03C1D-99CF-4EEA-66B0-F811C3E6E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Repository Level Collaborators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3F43E0A-F675-FFB2-41B6-E1A8DE30A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the forked repository’s homepage</a:t>
            </a:r>
          </a:p>
          <a:p>
            <a:pPr lvl="1"/>
            <a:r>
              <a:rPr lang="en-US" dirty="0"/>
              <a:t>Automatic redirect from the forking wizard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Settings -&gt; Collaborators and Teams -&gt; Add people</a:t>
            </a:r>
          </a:p>
          <a:p>
            <a:pPr lvl="1"/>
            <a:r>
              <a:rPr lang="en-US" dirty="0"/>
              <a:t>Search by either email address or GitHub username</a:t>
            </a:r>
          </a:p>
          <a:p>
            <a:r>
              <a:rPr lang="en-US" dirty="0"/>
              <a:t>Email notification send to invited people</a:t>
            </a:r>
          </a:p>
          <a:p>
            <a:r>
              <a:rPr lang="en-US" b="1" u="sng" dirty="0">
                <a:solidFill>
                  <a:schemeClr val="accent3"/>
                </a:solidFill>
              </a:rPr>
              <a:t>Suggestion:</a:t>
            </a:r>
            <a:r>
              <a:rPr lang="en-US" dirty="0"/>
              <a:t> divide work tasks among all the collaborators, avoiding editing conflicts </a:t>
            </a:r>
          </a:p>
          <a:p>
            <a:pPr lvl="1"/>
            <a:r>
              <a:rPr lang="en-US" dirty="0">
                <a:hlinkClick r:id="rId2"/>
              </a:rPr>
              <a:t>Advanced: Instructions on how to resolve a Git conflict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132FF-6D00-76D9-2324-7CE91DCDF63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349749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Words>492</Words>
  <Application>Microsoft Office PowerPoint</Application>
  <DocSecurity>0</DocSecurity>
  <PresentationFormat>Widescreen</PresentationFormat>
  <Paragraphs>72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Consolas</vt:lpstr>
      <vt:lpstr>Quicksand SemiBold</vt:lpstr>
      <vt:lpstr>Arial</vt:lpstr>
      <vt:lpstr>Calibri</vt:lpstr>
      <vt:lpstr>Quicksand</vt:lpstr>
      <vt:lpstr>Tema di Office</vt:lpstr>
      <vt:lpstr>Team Collaboration</vt:lpstr>
      <vt:lpstr>Learning Objectives</vt:lpstr>
      <vt:lpstr>Agenda</vt:lpstr>
      <vt:lpstr>Introduction</vt:lpstr>
      <vt:lpstr>Creating a New Organization</vt:lpstr>
      <vt:lpstr>Adding Collaborators</vt:lpstr>
      <vt:lpstr>Organization Configuration</vt:lpstr>
      <vt:lpstr>Forking the Templates Repository</vt:lpstr>
      <vt:lpstr>Adding Repository Level Collaborators</vt:lpstr>
      <vt:lpstr>Adding Repository Level Collaborators (cont.)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Vojdan Kjorveziroski</cp:lastModifiedBy>
  <cp:revision>27</cp:revision>
  <dcterms:created xsi:type="dcterms:W3CDTF">2022-09-22T13:19:16Z</dcterms:created>
  <dcterms:modified xsi:type="dcterms:W3CDTF">2023-08-20T08:18:12Z</dcterms:modified>
  <cp:category/>
  <dc:identifier/>
  <cp:contentStatus/>
  <dc:language/>
  <cp:version/>
</cp:coreProperties>
</file>